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326" r:id="rId3"/>
    <p:sldId id="262" r:id="rId4"/>
    <p:sldId id="288" r:id="rId5"/>
    <p:sldId id="268" r:id="rId6"/>
    <p:sldId id="328" r:id="rId7"/>
    <p:sldId id="278" r:id="rId8"/>
    <p:sldId id="329" r:id="rId9"/>
    <p:sldId id="287" r:id="rId10"/>
    <p:sldId id="330" r:id="rId11"/>
    <p:sldId id="289" r:id="rId12"/>
    <p:sldId id="263" r:id="rId13"/>
    <p:sldId id="331" r:id="rId14"/>
    <p:sldId id="332" r:id="rId15"/>
    <p:sldId id="285" r:id="rId16"/>
    <p:sldId id="306" r:id="rId17"/>
    <p:sldId id="333" r:id="rId18"/>
    <p:sldId id="321" r:id="rId19"/>
    <p:sldId id="334" r:id="rId20"/>
    <p:sldId id="335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D264-68D2-440D-B3D7-6CB45425F050}" type="datetimeFigureOut">
              <a:rPr lang="ru-RU" smtClean="0"/>
              <a:pPr/>
              <a:t>19.02.2020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3D356-D18B-4B2B-B1FE-62A4CEE373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17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92000" y="36000"/>
            <a:ext cx="7992000" cy="324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4282" y="571480"/>
            <a:ext cx="8572560" cy="428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14282" y="1214422"/>
            <a:ext cx="8572560" cy="47863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 Ligh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\Nataly\Z_КЛ\_МАВ\презентация\Verxni_kolontitul-01.png"/>
          <p:cNvPicPr>
            <a:picLocks noChangeAspect="1" noChangeArrowheads="1"/>
          </p:cNvPicPr>
          <p:nvPr userDrawn="1"/>
        </p:nvPicPr>
        <p:blipFill>
          <a:blip r:embed="rId3" cstate="print"/>
          <a:srcRect t="36772" r="6826" b="35648"/>
          <a:stretch>
            <a:fillRect/>
          </a:stretch>
        </p:blipFill>
        <p:spPr bwMode="auto">
          <a:xfrm>
            <a:off x="0" y="0"/>
            <a:ext cx="9144000" cy="430316"/>
          </a:xfrm>
          <a:prstGeom prst="rect">
            <a:avLst/>
          </a:prstGeom>
          <a:noFill/>
        </p:spPr>
      </p:pic>
      <p:pic>
        <p:nvPicPr>
          <p:cNvPr id="5" name="Picture 3" descr="D:\Data\Nataly\Z_КЛ\_МАВ\презентация\Nigni_kolontitul-01.png"/>
          <p:cNvPicPr>
            <a:picLocks noChangeAspect="1" noChangeArrowheads="1"/>
          </p:cNvPicPr>
          <p:nvPr userDrawn="1"/>
        </p:nvPicPr>
        <p:blipFill>
          <a:blip r:embed="rId4" cstate="print"/>
          <a:srcRect l="4773" t="28662" r="4789" b="39271"/>
          <a:stretch>
            <a:fillRect/>
          </a:stretch>
        </p:blipFill>
        <p:spPr bwMode="auto">
          <a:xfrm>
            <a:off x="-36000" y="6212527"/>
            <a:ext cx="9180000" cy="6454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Nataly\Z_КЛ\_МАВ\презентация\First-01.png"/>
          <p:cNvPicPr>
            <a:picLocks noChangeAspect="1" noChangeArrowheads="1"/>
          </p:cNvPicPr>
          <p:nvPr/>
        </p:nvPicPr>
        <p:blipFill>
          <a:blip r:embed="rId2" cstate="print"/>
          <a:srcRect l="5435" t="6539" r="8287" b="3701"/>
          <a:stretch>
            <a:fillRect/>
          </a:stretch>
        </p:blipFill>
        <p:spPr bwMode="auto">
          <a:xfrm>
            <a:off x="611560" y="476672"/>
            <a:ext cx="7992888" cy="56235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5158" y="2228475"/>
            <a:ext cx="8517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НАНЕСЕНИЯ ПОРОШКОВЫХ КРАСОК НА КОРОНА ОБОРУДОВАНИИ.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ПАРАМЕТРАМИ НАПЫЛЕНИЯ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 Возможность применения шлангов меньшего диаметра (6-8 мм). Значительно ниже расход воздуха по сравнению с традиционными системами напыления.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4915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Соотношение порошка и воздуха не меняется в зависимости от расхода – линейная рабочая характеристика насоса.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4155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Возможность контроля факела напыления абсолютно независимо от подачи порошка.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842313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4. Значительно ниже износ деталей насоса (отсутствует трубка Вентури) – повышенный уровень контроля над толщиной покрытия без необходимости ручных корректировок – ниже себестоимость окрашенных деталей и эксплуатационные расходы.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92193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 Смена цвета осуществляется быстрее. Конструкция насоса позволяет эффективно продувать систему подачи порошка в автоматическом режиме. Также конструкция порошкового канала не имеет участков, в которых могут скапливаться частицы порошка.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8518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6. Возможность повышения эффективности циклонной системы рекуперации при использовании насосов данного типа для перекачивания вторичного порошка из циклона в бункер.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54868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Преимущества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60" y="2001394"/>
            <a:ext cx="47817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3970784" y="2145410"/>
            <a:ext cx="151216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482952" y="2433442"/>
            <a:ext cx="172819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554960" y="2433442"/>
            <a:ext cx="165618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50904" y="3225530"/>
            <a:ext cx="21602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194920" y="3225530"/>
            <a:ext cx="201622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70784" y="2145410"/>
            <a:ext cx="756084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890664" y="4017618"/>
            <a:ext cx="1368152" cy="720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306488" y="19254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Линии напряжённости поля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1144" y="2236420"/>
            <a:ext cx="171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Свободные ионы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8512" y="2990342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Заряженные частицы порошка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ПАРАМЕТРЫ  СИСТЕМЫ  ЗАРЯДА  ПОРОШКА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63521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36510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Комбинация полей коронного разряда и объёмного заряда создают поле высокой интенсивности в районе выступов или краёв углублений. Это интенсивное поле способствует осаждению порошка в этих участках окрашиваемого изделия и препятствует проникновению частиц порошка внутрь углубления.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Электростатические эффекты. Эффект клетки Фарадея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Электростатические эффекты. Обратная ионизация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18" y="1052736"/>
            <a:ext cx="32803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43711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увеличением количества заряженных частиц на поверхности отрицательный заряд в порошковой плёнке и положительный «зеркальный заряд» внутри металла увеличивается, вызывая увеличение силы электрического поля во внутреннем слое порошкового покрытия.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Электростатические эффекты. Обратная ионизация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7284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продолжении нанесения порошковой краски сила электрического поля может достигнуть уровня, когда она начнёт ионизировать воздух, запертый между порошковыми частицами.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024593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Отрицательные электроны в большинстве своём притягиваются к положительному заземленному предмету, в то время как положительные ионы стремятся выбраться из порошковой плёнки и приблизиться к отрицательному электроду в наконечнике пистолета.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77" y="948030"/>
            <a:ext cx="2863046" cy="319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7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DOC_файлы\Семинары Презентации\Параметры напыления Регулировка\фото для вставки\Обрат_иониз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67" y="908446"/>
            <a:ext cx="4532066" cy="33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Электростатические эффекты. Обратная ионизация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43711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Этот интенсивный процесс концентрации электрического поля на поверхности предмета создаёт небольшие искровые разряды, которые прорываются вверх через порошковый слой. Данный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эффект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обычно называют обратной ионизацией. Эта отталкивающая сила образует микрократеры на поверхности порошка, обычно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виде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звёзд».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6" y="2101087"/>
            <a:ext cx="4176464" cy="371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Нагрузочная линия коронного заряда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21" y="1008349"/>
            <a:ext cx="4881358" cy="11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1844824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772816"/>
            <a:ext cx="71248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772816"/>
            <a:ext cx="7920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85293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птимальный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уровень тока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10-20 мкА для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самого высокого уровня эффективности переноса.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низкие уровни тока содействуют глубине проникновения в зоны клетки Фарадея.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Ровные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поверхности могут покрываться при более высоком уровне тока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пистолета.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09426"/>
            <a:ext cx="5087265" cy="355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Расстояние от электрода до окрашиваемой поверхности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628800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распыляющий пистолет приближается к поверхности,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напряжение понижается, а 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циркуляция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тока увеличивается,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поверхность предмета получает больше свободных ионов.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этом периметр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поверхности, контактирующей с силовыми линиями поля, сужается при приближении электрода к поверхности, и избыточные свободные ионы концентрируются в маленьком пространстве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Это способствует образованию обратной ионизации.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Автоматическое управление циркуляцией тока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5951"/>
            <a:ext cx="5616624" cy="36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9002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Широко используется компанией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Nordson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Нагрузочная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прямая реагирует на удельное сопротивление цепи при движении пистолета ближе-дальше. Напряжение уменьшается, а сила тока остаётся на заданном уровне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этом поддерживается постоянной сила электрического поля.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445224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1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Запрограммированные режимы работы оборудования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19184"/>
              </p:ext>
            </p:extLst>
          </p:nvPr>
        </p:nvGraphicFramePr>
        <p:xfrm>
          <a:off x="610494" y="1196752"/>
          <a:ext cx="8136904" cy="428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234"/>
                <a:gridCol w="2555218"/>
                <a:gridCol w="2034226"/>
                <a:gridCol w="2034226"/>
              </a:tblGrid>
              <a:tr h="39091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Графическое обозначение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Описание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Установленные значения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917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Ток, мкА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Напряжение, кВ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635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Режим нанесения для плоских деталей (простые плоские изделия без больших полостей)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 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Gema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Gema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642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Режим работы для сложных деталей (объёмные изделия сложной формы, профили и т.п.)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Gema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Nordson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Gema, Nordson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47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Режим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для перекраса ранее окрашенных деталей</a:t>
                      </a:r>
                    </a:p>
                    <a:p>
                      <a:endParaRPr lang="ru-RU" sz="2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Gema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Nordson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Gema, Nordson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47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Режим работы для порошковых красок типа «металлик»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Nordson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(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Nordson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3217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86" y="3034357"/>
            <a:ext cx="647886" cy="62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86" y="4005063"/>
            <a:ext cx="647886" cy="6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5892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Gema – OptiStar CG06</a:t>
            </a:r>
          </a:p>
          <a:p>
            <a:r>
              <a:rPr lang="en-US" sz="1400" b="1" dirty="0" smtClean="0"/>
              <a:t>Nordson</a:t>
            </a:r>
            <a:r>
              <a:rPr lang="ru-RU" sz="1400" b="1" dirty="0" smtClean="0"/>
              <a:t> – </a:t>
            </a:r>
            <a:r>
              <a:rPr lang="en-US" sz="1400" b="1" dirty="0" smtClean="0"/>
              <a:t>Encore LT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359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764704"/>
            <a:ext cx="48965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Будай Сергей Евгеньевич,</a:t>
            </a:r>
          </a:p>
          <a:p>
            <a:endParaRPr lang="ru-RU" sz="2000" dirty="0" smtClean="0"/>
          </a:p>
          <a:p>
            <a:r>
              <a:rPr lang="ru-RU" sz="2000" dirty="0" smtClean="0"/>
              <a:t>образование высшее,</a:t>
            </a:r>
          </a:p>
          <a:p>
            <a:r>
              <a:rPr lang="ru-RU" sz="2000" dirty="0" smtClean="0"/>
              <a:t>БГТУ, окончил в 2001 году,</a:t>
            </a:r>
          </a:p>
          <a:p>
            <a:endParaRPr lang="ru-RU" sz="2000" dirty="0" smtClean="0"/>
          </a:p>
          <a:p>
            <a:r>
              <a:rPr lang="ru-RU" sz="2000" dirty="0" smtClean="0"/>
              <a:t>специальность: </a:t>
            </a:r>
            <a:r>
              <a:rPr lang="ru-RU" sz="2000" dirty="0"/>
              <a:t>т</a:t>
            </a:r>
            <a:r>
              <a:rPr lang="ru-RU" sz="2000" dirty="0" smtClean="0"/>
              <a:t>ехнология электрохимических производств.</a:t>
            </a:r>
          </a:p>
          <a:p>
            <a:endParaRPr lang="ru-RU" sz="2000" dirty="0"/>
          </a:p>
          <a:p>
            <a:r>
              <a:rPr lang="ru-RU" sz="2000" dirty="0" smtClean="0"/>
              <a:t>С апреля 2007 г. по январь 2010 г. – инженер-технолог участка нанесения ПК</a:t>
            </a:r>
          </a:p>
          <a:p>
            <a:r>
              <a:rPr lang="ru-RU" sz="2000" dirty="0" smtClean="0"/>
              <a:t>СООО «АлюминТехно» ГК «Алютех».</a:t>
            </a:r>
          </a:p>
          <a:p>
            <a:endParaRPr lang="ru-RU" sz="2000" dirty="0"/>
          </a:p>
          <a:p>
            <a:r>
              <a:rPr lang="ru-RU" sz="2000" dirty="0" smtClean="0"/>
              <a:t>С февраля 2010 г. – специалист по продажам и техническому сопровождению ПК «</a:t>
            </a:r>
            <a:r>
              <a:rPr lang="en-US" sz="2000" dirty="0" smtClean="0"/>
              <a:t>AMIKA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ЧУП «МАВ».</a:t>
            </a:r>
            <a:endParaRPr lang="ru-RU" sz="2000" dirty="0"/>
          </a:p>
        </p:txBody>
      </p:sp>
      <p:pic>
        <p:nvPicPr>
          <p:cNvPr id="3074" name="Picture 2" descr="D:\DOC_файлы\Семинары Презентации\Параметры напыления Регулировка\фото\IMG_3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9289"/>
            <a:ext cx="2845268" cy="42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86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Подведём итоги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180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Для оптимизации эффективности нанесения порошковой краски в поле коронного заряда: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6434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Настроить воздух подачи так, чтобы приблизительно требуемое количество порошка выходило из пистолета-распылителя.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2768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Настроить общий воздух для достижения равномерного, не пульсирующего факела распыления.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43" y="306896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Слегка увеличить воздух подачи, чтобы скомпенсировать обратное давление в порошковом шланге.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Создать оптимальный (не максимальный) заряд порошка с учётом окрашиваемой поверхности, типа краски и применяемого оборудования.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71313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Выдерживать оптимальное расстояние до объекта 25-30 см.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32051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Контролировать толщину и внешний вид покрытия.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ЛАКОКРАСОЧНЫЕ МАТЕРИАЛЫ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Data\Nataly\Z_КЛ\_МАВ\презентация\Finish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-55668"/>
            <a:ext cx="9180000" cy="69136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ул., Строителей,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6, 222720, г. Дзержинск, Минская обл., Беларусь 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тел.: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+375 29 660 50 18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(velcom)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+375 29 507 60 56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(МТС)</a:t>
            </a:r>
          </a:p>
          <a:p>
            <a:pPr algn="just"/>
            <a:r>
              <a:rPr lang="ru-RU" sz="800" dirty="0" smtClean="0">
                <a:latin typeface="Arial" pitchFamily="34" charset="0"/>
                <a:cs typeface="Arial" pitchFamily="34" charset="0"/>
              </a:rPr>
              <a:t>тел./факс: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+375 1716 56 056,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info@mav.by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www.mav.by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5910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Автоматическое окрасочное оборудование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C_файлы\Семинары Презентации\Параметры напыления Регулировка\фото для вставки\IMAG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16" y="1111199"/>
            <a:ext cx="3311384" cy="49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_файлы\Семинары Презентации\Параметры напыления Регулировка\фото для вставки\IMAG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24"/>
            <a:ext cx="331236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_файлы\Семинары Презентации\Параметры напыления Регулировка\фото для вставки\IMG_20161125_095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106994"/>
            <a:ext cx="279481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931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Коррозионные испытания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1140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стойкости покрытий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воздействию соляного тумана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55910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Установки для ручного нанесения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_файлы\Семинары Презентации\Параметры напыления Регулировка\фото для вставки\p_src_1329899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82381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_файлы\Семинары Презентации\Параметры напыления Регулировка\фото для вставки\p_src_1329910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3183"/>
            <a:ext cx="3370520" cy="42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_файлы\Семинары Презентации\Параметры напыления Регулировка\фото для вставки\p_src_1329899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34593"/>
            <a:ext cx="3198638" cy="30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836712"/>
            <a:ext cx="30963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Регулируемые параметры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736" y="1556792"/>
            <a:ext cx="180020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1556792"/>
            <a:ext cx="158417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22048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Система подачи порошка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19786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Система заряда порошка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7089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Расход порошка (в % или м3/ч),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686" y="32849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Объём общего воздуха (в м3/ч),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45592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Воздух очистки электрода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(в м3/ч, при наличии),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2292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Формирующий воздух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(в м3/ч, при наличии)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27089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Напряжение на электроде (в кВ),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32849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Ток заряда (в мкА),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3171" y="381032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Расстояние от пистолета до детали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686" y="38067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Воздух псевдоожижения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(в м3/ч, при наличии),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075" y="4882453"/>
            <a:ext cx="48245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Оптимизация эффективности нанесения =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= 60% (оптимальная аэродинамика) +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+ 40%  (оптимальный заряд)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5" grpId="0"/>
      <p:bldP spid="16" grpId="0"/>
      <p:bldP spid="13" grpId="0"/>
      <p:bldP spid="18" grpId="0"/>
      <p:bldP spid="19" grpId="0"/>
      <p:bldP spid="2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3" descr="D:\DOC_файлы\Семинары Презентации\Параметры напыления Регулировка\фото для вставки\s957961396462617101_p20_i16_w6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2" y="479700"/>
            <a:ext cx="8521748" cy="56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ПАРАМЕТРЫ  СИСТЕМЫ  ПОДАЧИ  ПОРОШКА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31622"/>
            <a:ext cx="5688632" cy="415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0803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Принцип работы порошкового инжектора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7" y="980728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Концентрация воздушно-порошковой смеси и сила выброса порошка зависят от: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516" y="1719392"/>
            <a:ext cx="309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объёма рабочего и добавочного воздуха,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516" y="2265127"/>
            <a:ext cx="309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войств порошка,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516" y="2572904"/>
            <a:ext cx="309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длины порошковых шлангов,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7" y="2880681"/>
            <a:ext cx="309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диаметра порошковых шлангов,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516" y="3188458"/>
            <a:ext cx="309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количества изгибов порошковых шлангов,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516" y="3755566"/>
            <a:ext cx="309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САМОЕ ВАЖНОЕ!!! –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4149080"/>
            <a:ext cx="324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состояния смешивающего сопла (трубки Вентури).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/>
          </a:p>
        </p:txBody>
      </p:sp>
      <p:pic>
        <p:nvPicPr>
          <p:cNvPr id="1028" name="Picture 4" descr="D:\DOC_файлы\Семинары Презентации\Параметры напыления Регулировка\фото для встав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4" y="1732617"/>
            <a:ext cx="47877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6653" y="1732617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2837" y="4756953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80589" y="5104125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233" y="16097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Расход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порошка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2295" y="3857407"/>
            <a:ext cx="143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Скорость подачи воздуха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9739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Рабочая характеристика инжекторного насоса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34818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1. При низких расходах порошка зависимость близка к линейной.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2204864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По мере увеличения расхода порошка наклон рабочей кривой уменьшается, каждое очередное увеличение расхода требует прогрессивно большего объёма подающего воздуха.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3857407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3. Чем выше расход порошка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тем больший объём воздуха подаётся в систему, что снижает эффективность процесса нанесения.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</a:rPr>
              <a:t>ОСОБЕННОСТИ НАНЕСЕНИЯ ПК НА КОРОНА ОБОРУДОВАНИИ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2068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Насосы плотной фазы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88" y="990020"/>
            <a:ext cx="2756812" cy="242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DOC_файлы\Семинары Презентации\Параметры напыления Регулировка\фото для вставки\Продидж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1364235" cy="24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39" y="2201079"/>
            <a:ext cx="465325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31528"/>
            <a:ext cx="6135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Принцип работы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– по аналогии с двухтактным двигателем – два цилиндра, работающие в противофазе. Только вместо движущихся поршней для наполнения цилиндров порошком используется вакуум. А затем создаётся минимальное давление, при котором порошок выталкивается в шланг.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867" y="46531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Нет движущихся деталей.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98324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 требуется высокое давление.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1215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ОСОБЕННОСТИ НАНЕСЕНИЯ ПК НА КОРОНА ОБОРУДОВАНИИ</vt:lpstr>
      <vt:lpstr>ЛАКОКРАСОЧНЫЕ МАТЕРИАЛЫ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283</cp:revision>
  <dcterms:created xsi:type="dcterms:W3CDTF">2011-10-04T08:38:36Z</dcterms:created>
  <dcterms:modified xsi:type="dcterms:W3CDTF">2020-02-19T07:05:10Z</dcterms:modified>
</cp:coreProperties>
</file>