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26" r:id="rId3"/>
    <p:sldId id="262" r:id="rId4"/>
    <p:sldId id="288" r:id="rId5"/>
    <p:sldId id="268" r:id="rId6"/>
    <p:sldId id="278" r:id="rId7"/>
    <p:sldId id="286" r:id="rId8"/>
    <p:sldId id="287" r:id="rId9"/>
    <p:sldId id="289" r:id="rId10"/>
    <p:sldId id="263" r:id="rId11"/>
    <p:sldId id="285" r:id="rId12"/>
    <p:sldId id="306" r:id="rId13"/>
    <p:sldId id="307" r:id="rId14"/>
    <p:sldId id="308" r:id="rId15"/>
    <p:sldId id="270" r:id="rId16"/>
    <p:sldId id="291" r:id="rId17"/>
    <p:sldId id="283" r:id="rId18"/>
    <p:sldId id="271" r:id="rId19"/>
    <p:sldId id="272" r:id="rId20"/>
    <p:sldId id="284" r:id="rId21"/>
    <p:sldId id="293" r:id="rId22"/>
    <p:sldId id="296" r:id="rId23"/>
    <p:sldId id="297" r:id="rId24"/>
    <p:sldId id="305" r:id="rId25"/>
    <p:sldId id="299" r:id="rId26"/>
    <p:sldId id="300" r:id="rId27"/>
    <p:sldId id="301" r:id="rId28"/>
    <p:sldId id="302" r:id="rId29"/>
    <p:sldId id="303" r:id="rId30"/>
    <p:sldId id="304" r:id="rId31"/>
    <p:sldId id="298" r:id="rId32"/>
    <p:sldId id="294" r:id="rId33"/>
    <p:sldId id="322" r:id="rId34"/>
    <p:sldId id="323" r:id="rId35"/>
    <p:sldId id="324" r:id="rId36"/>
    <p:sldId id="325" r:id="rId37"/>
    <p:sldId id="295" r:id="rId38"/>
    <p:sldId id="309" r:id="rId39"/>
    <p:sldId id="311" r:id="rId40"/>
    <p:sldId id="310" r:id="rId41"/>
    <p:sldId id="312" r:id="rId42"/>
    <p:sldId id="315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1" r:id="rId51"/>
    <p:sldId id="26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97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D264-68D2-440D-B3D7-6CB45425F050}" type="datetimeFigureOut">
              <a:rPr lang="ru-RU" smtClean="0"/>
              <a:pPr/>
              <a:t>19.02.2020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3D356-D18B-4B2B-B1FE-62A4CEE373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7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2000" y="36000"/>
            <a:ext cx="7992000" cy="324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4282" y="571480"/>
            <a:ext cx="8572560" cy="428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1214422"/>
            <a:ext cx="8572560" cy="47863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 Ligh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\Nataly\Z_КЛ\_МАВ\презентация\Verxni_kolontitul-01.png"/>
          <p:cNvPicPr>
            <a:picLocks noChangeAspect="1" noChangeArrowheads="1"/>
          </p:cNvPicPr>
          <p:nvPr userDrawn="1"/>
        </p:nvPicPr>
        <p:blipFill>
          <a:blip r:embed="rId3" cstate="print"/>
          <a:srcRect t="36772" r="6826" b="35648"/>
          <a:stretch>
            <a:fillRect/>
          </a:stretch>
        </p:blipFill>
        <p:spPr bwMode="auto">
          <a:xfrm>
            <a:off x="0" y="0"/>
            <a:ext cx="9144000" cy="430316"/>
          </a:xfrm>
          <a:prstGeom prst="rect">
            <a:avLst/>
          </a:prstGeom>
          <a:noFill/>
        </p:spPr>
      </p:pic>
      <p:pic>
        <p:nvPicPr>
          <p:cNvPr id="5" name="Picture 3" descr="D:\Data\Nataly\Z_КЛ\_МАВ\презентация\Nigni_kolontitul-01.png"/>
          <p:cNvPicPr>
            <a:picLocks noChangeAspect="1" noChangeArrowheads="1"/>
          </p:cNvPicPr>
          <p:nvPr userDrawn="1"/>
        </p:nvPicPr>
        <p:blipFill>
          <a:blip r:embed="rId4" cstate="print"/>
          <a:srcRect l="4773" t="28662" r="4789" b="39271"/>
          <a:stretch>
            <a:fillRect/>
          </a:stretch>
        </p:blipFill>
        <p:spPr bwMode="auto">
          <a:xfrm>
            <a:off x="-36000" y="6212527"/>
            <a:ext cx="9180000" cy="6454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Nataly\Z_КЛ\_МАВ\презентация\First-01.png"/>
          <p:cNvPicPr>
            <a:picLocks noChangeAspect="1" noChangeArrowheads="1"/>
          </p:cNvPicPr>
          <p:nvPr/>
        </p:nvPicPr>
        <p:blipFill>
          <a:blip r:embed="rId2" cstate="print"/>
          <a:srcRect l="5435" t="6539" r="8287" b="3701"/>
          <a:stretch>
            <a:fillRect/>
          </a:stretch>
        </p:blipFill>
        <p:spPr bwMode="auto">
          <a:xfrm>
            <a:off x="0" y="0"/>
            <a:ext cx="9180000" cy="7011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5158" y="2967139"/>
            <a:ext cx="851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РАЗЛИЧНЫЕ ВИДЫ ИСПЫТАНИЙ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ПОРОШКОВЫХ КРАСОК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AMIKA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DOC_файлы\Семинары Презентации\Испытания порошковых красок АМИКА, протоколы\фото для вставки\kamera-ktk-800-26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52" y="1700808"/>
            <a:ext cx="3888432" cy="43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203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Климатическая испытательная камера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894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Режим камеры холода.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5878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Выдержка при температуре от -30±3˚С до -60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±3˚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в зависимости от условий испытания.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1890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Режим камеры влаги.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29336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Выдержка при относительной влажности 97±3% и температуре от 40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±2˚С до 55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±2˚С (в зависимости от условий испытания).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64539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Режим термокамеры.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01472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Выдержка при температуре 60±2˚С.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240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Режим аппарата искусственной погоды.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9338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Ускоренные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испытания за счет ужесточения действия основных атмосферных факторов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излучения,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повышенной влажности или орошения водой, повышенной температуры.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Различные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режимы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имитируют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наиболее типичные климаты планеты: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умеренный, тропический, холодный.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2925814"/>
            <a:ext cx="31683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Режимы орошения дистиллированной водой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118592"/>
            <a:ext cx="3240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Режим 3-17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276" y="4118592"/>
            <a:ext cx="3240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Режим 4-16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489349" y="3617087"/>
            <a:ext cx="1008112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92080" y="3592373"/>
            <a:ext cx="1152128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44" y="45819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течение 3 минут через каждые 17 минут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5298" y="45819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течение 4 минут через каждые 16 минут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Интегральная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поверхностная плотность потока излучения на заданном расстоянии от излучателя до образца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при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непрерывном облучении 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ru-RU" u="sng" dirty="0" smtClean="0">
                <a:latin typeface="Arial" pitchFamily="34" charset="0"/>
                <a:ea typeface="Calibri"/>
                <a:cs typeface="Arial" pitchFamily="34" charset="0"/>
              </a:rPr>
              <a:t>ксеноновыми </a:t>
            </a:r>
            <a:r>
              <a:rPr lang="ru-RU" u="sng" dirty="0">
                <a:latin typeface="Arial" pitchFamily="34" charset="0"/>
                <a:ea typeface="Calibri"/>
                <a:cs typeface="Arial" pitchFamily="34" charset="0"/>
              </a:rPr>
              <a:t>лампами </a:t>
            </a:r>
            <a:r>
              <a:rPr lang="ru-RU" u="sng" dirty="0" smtClean="0">
                <a:latin typeface="Arial" pitchFamily="34" charset="0"/>
                <a:ea typeface="Calibri"/>
                <a:cs typeface="Arial" pitchFamily="34" charset="0"/>
              </a:rPr>
              <a:t>1120±140 Вт/м2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электродуговыми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 ртутно-кварцевыми лампами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730±140 Вт/м2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при поверхностной плотности потока УФ-излучения 30±5 Вт/м2.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инимальное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расстояние от образцов до источника излучения </a:t>
            </a:r>
          </a:p>
          <a:p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  для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ртутно-кварцевых ламп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200±30 мм,</a:t>
            </a: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   для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электродуговых ламп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130±30 мм.</a:t>
            </a: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Аппарат типа ИП-1-3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_файлы\Семинары Презентации\Испытания порошковых красок АМИКА, протоколы\фото для вставки\ИП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79"/>
            <a:ext cx="4500500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Везерометр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Q-SUN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_файлы\Семинары Презентации\Испытания порошковых красок АМИКА, протоколы\фото для вставки\аппарат искусственной погод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05354"/>
            <a:ext cx="4892030" cy="48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Оснащён ксеноновыми лампами.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Преимущества: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позволяет излучать в широком диапазоне спектра (от 290 нм до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750 нм),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80905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Может использоваться для проведения испытаний в соответствии с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Qualicoat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00474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максимальная мощность лампы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1800 Вт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90066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срок службы лампы </a:t>
            </a:r>
          </a:p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1500 часов.</a:t>
            </a:r>
          </a:p>
        </p:txBody>
      </p:sp>
    </p:spTree>
    <p:extLst>
      <p:ext uri="{BB962C8B-B14F-4D97-AF65-F5344CB8AC3E}">
        <p14:creationId xmlns:p14="http://schemas.microsoft.com/office/powerpoint/2010/main" val="34189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DOC_файлы\Семинары Презентации\Испытания порошковых красок АМИКА, протоколы\фото для вставки\аппарат искусственной погод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261768" cy="40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Везерометр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QUV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Предназначен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ускоренного старения материалов и изделий под воздействием неблагоприятных погодных факторов и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УФ-излучения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16" y="288504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УФ-лампы из-за узкого спектра излучения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(313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340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нм)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вызывают лишь физическое разрушение покрытий и материалов.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применяется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оценки потери цвета.</a:t>
            </a:r>
          </a:p>
        </p:txBody>
      </p:sp>
    </p:spTree>
    <p:extLst>
      <p:ext uri="{BB962C8B-B14F-4D97-AF65-F5344CB8AC3E}">
        <p14:creationId xmlns:p14="http://schemas.microsoft.com/office/powerpoint/2010/main" val="32914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Определение стойкости покрытий</a:t>
            </a:r>
          </a:p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к воздействию переменной температуры, повышенной влажности и солнечного излучения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3, ГОСТ  9.401, тип атм.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условия эксплуатации ХЛ1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 метод 4,  ГОСТ 9.401,  тип атм.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условия эксплуатации Т1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Определение стойкости покрытий</a:t>
            </a:r>
          </a:p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к воздействию переменной температуры, повышенной влажности, сернистого газа и солнечного излучения</a:t>
            </a:r>
          </a:p>
          <a:p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метод 6, ГОСТ  9.401, тип атм.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условия эксплуатации ХЛ1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2930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Определение стойкости покрытий</a:t>
            </a:r>
          </a:p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к воздействию переменной температуры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и повышенной влажности</a:t>
            </a:r>
          </a:p>
          <a:p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метод 13, ГОСТ  9.401, тип атм.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условия эксплуатации УХЛ2</a:t>
            </a:r>
          </a:p>
        </p:txBody>
      </p:sp>
    </p:spTree>
    <p:extLst>
      <p:ext uri="{BB962C8B-B14F-4D97-AF65-F5344CB8AC3E}">
        <p14:creationId xmlns:p14="http://schemas.microsoft.com/office/powerpoint/2010/main" val="9906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_файлы\Семинары Презентации\Испытания порошковых красок АМИКА, протоколы\фото для вставки\Условное изображение камеры влаг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0" y="1400539"/>
            <a:ext cx="1678486" cy="12273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Проведение испытаний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(метод 3, ГОСТ  9.401, тип атм.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условия эксплуатации ХЛ1)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710" y="2651027"/>
            <a:ext cx="1678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Камера влаги.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t(+40±2)˚C,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отн.влаж. 97±3%,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 часа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28772" y="1898539"/>
            <a:ext cx="868249" cy="2313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4770" y="1752627"/>
            <a:ext cx="15944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Откл. обогрев. Выдержка 2 ч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547313" y="1898539"/>
            <a:ext cx="868249" cy="2313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30807" y="26803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Камера холода.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t(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0±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)˚C,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часов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416" y="2129936"/>
            <a:ext cx="648071" cy="2414416"/>
          </a:xfrm>
          <a:prstGeom prst="curved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4388" y="5358434"/>
            <a:ext cx="213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Аппарат искусст.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погоды.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Режим 3-17,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 часов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6714" y="5291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Камера холода.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t(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0±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)˚C,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 часа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555438" y="4544350"/>
            <a:ext cx="868249" cy="243349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4188883"/>
            <a:ext cx="232569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Выдержка на воздухе.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15-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˚C,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отн.влаж. 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е более 80%,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 часов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2835315" y="4544351"/>
            <a:ext cx="868249" cy="243349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24052" y="3178256"/>
            <a:ext cx="306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 менее 15 циклов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DOC_файлы\Семинары Презентации\Испытания порошковых красок АМИКА, протоколы\фото для вставки\схематичное изображение холод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07" y="1400539"/>
            <a:ext cx="1658639" cy="12273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DOC_файлы\Семинары Презентации\Испытания порошковых красок АМИКА, протоколы\фото для вставки\схематичное изображение холод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8" y="4105944"/>
            <a:ext cx="1591767" cy="11779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_файлы\Семинары Презентации\Испытания порошковых красок АМИКА, протоколы\фото для вставки\условное изображение погод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07" y="3919819"/>
            <a:ext cx="1597941" cy="14386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 animBg="1"/>
      <p:bldP spid="10" grpId="0"/>
      <p:bldP spid="7" grpId="0" animBg="1"/>
      <p:bldP spid="14" grpId="0"/>
      <p:bldP spid="16" grpId="0"/>
      <p:bldP spid="11" grpId="0" animBg="1"/>
      <p:bldP spid="18" grpId="0" animBg="1"/>
      <p:bldP spid="2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76257"/>
              </p:ext>
            </p:extLst>
          </p:nvPr>
        </p:nvGraphicFramePr>
        <p:xfrm>
          <a:off x="0" y="1772816"/>
          <a:ext cx="9143998" cy="42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48"/>
                <a:gridCol w="786738"/>
                <a:gridCol w="1130553"/>
                <a:gridCol w="958645"/>
                <a:gridCol w="884903"/>
                <a:gridCol w="884903"/>
                <a:gridCol w="958645"/>
                <a:gridCol w="884903"/>
                <a:gridCol w="1106129"/>
                <a:gridCol w="848031"/>
              </a:tblGrid>
              <a:tr h="437240">
                <a:tc rowSpan="2"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испы-тания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Стадии цикла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циклов, не менее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82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Камера влаги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Выдержка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Сернист. газ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Камера холода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Термо-камера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Искусст. погода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Камера холода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Выдержка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40±2˚С,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±3%,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часа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-30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±3˚С,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Режим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3-17,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-60±3˚С,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15-30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˚С,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более 80%,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55±2˚С,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97±3%,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Режим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4-16,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15-30˚С,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более 80%, 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40±2˚С,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±3%,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5±1мг/м3,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40±2˚С,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97±3%,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-30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±3˚С,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Режим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3-17,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-60±3˚С,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15-30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˚С,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более 80%,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40±2˚С,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97±3%,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-30±3˚С,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60±2˚С,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часов,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-60±3˚С,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часа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15-30˚С,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более 80%,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4868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метод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ГОСТ 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9.401, тип атм.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условия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ХЛ1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метод 4,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ГОСТ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9.401,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тип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атм.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условия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Т1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 6,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ГОСТ 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9.401, тип атм.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условия эксплуатации ХЛ1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метод 13, ГОСТ  9.401, тип атм.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условия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эксплуатации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УХЛ2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27959"/>
              </p:ext>
            </p:extLst>
          </p:nvPr>
        </p:nvGraphicFramePr>
        <p:xfrm>
          <a:off x="467544" y="1223830"/>
          <a:ext cx="828092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376264"/>
                <a:gridCol w="1368152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ПК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AMIKA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испытания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рок службы покрытия, лет, не менее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Протокол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 6027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атм.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метод 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63-2,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03.05.2012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9016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П-ПЛ-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1321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ХЛ1,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II,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метод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276,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03.10.2011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Общий протокол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ХЛ2,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метод 13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38-2, 20.03.2012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протокол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П-ПЛ-1321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ХЛ1,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39-2, 20.03.2012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Общий протокол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Т1,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метод  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61-2, 23.04.2012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3003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ХЛ1, УХЛ1,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метод 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484/1-2, 31.08.2016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7024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ХЛ1, УХЛ1, 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метод 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484/4-2, 31.08.2016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548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Протоколы испытаний на стойкость к воздействию климатических факторов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9875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89" y="1412776"/>
            <a:ext cx="2680146" cy="3796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25" y="1412775"/>
            <a:ext cx="2684667" cy="3796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процессе эксплуатации покрытия подвергаются воздействию различных факторов, изменяющих их защитные и декоративные свойства.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" y="1412776"/>
            <a:ext cx="400514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изображение дожд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27" y="1916831"/>
            <a:ext cx="5269768" cy="35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ображение термомет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512090"/>
            <a:ext cx="4784138" cy="3645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4884" y="2348880"/>
            <a:ext cx="3960440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0" b="1" dirty="0" smtClean="0">
                <a:latin typeface="Arial" pitchFamily="34" charset="0"/>
                <a:ea typeface="Calibri"/>
                <a:cs typeface="Arial" pitchFamily="34" charset="0"/>
              </a:rPr>
              <a:t>Cl</a:t>
            </a:r>
            <a:r>
              <a:rPr lang="en-US" sz="8000" b="1" baseline="30000" dirty="0" smtClean="0"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8000" b="1" dirty="0">
                <a:latin typeface="Arial" pitchFamily="34" charset="0"/>
                <a:ea typeface="Calibri"/>
                <a:cs typeface="Arial" pitchFamily="34" charset="0"/>
              </a:rPr>
              <a:t>, SO</a:t>
            </a:r>
            <a:r>
              <a:rPr lang="en-US" sz="8000" b="1" baseline="-25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endParaRPr lang="ru-RU" sz="80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OC_файлы\Семинары Презентации\Испытания порошковых красок АМИКА, протоколы\фото для вставки\обозначение пожарного разд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11630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Испытания по определению характеристик пожароопасности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DOC_файлы\Семинары Презентации\Испытания порошковых красок АМИКА, протоколы\фото для вставки\стальная две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" y="1009871"/>
            <a:ext cx="3888432" cy="34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_файлы\Семинары Презентации\Испытания порошковых красок АМИКА, протоколы\фото для вставки\изделия из ал_профиля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63" y="1772816"/>
            <a:ext cx="21817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_файлы\Семинары Презентации\Испытания порошковых красок АМИКА, протоколы\фото для вставки\лиф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8950"/>
            <a:ext cx="4125838" cy="30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Полимерные покрытия широко применяются в строительстве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249" y="2647204"/>
            <a:ext cx="34563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Строительные материалы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734" y="3296710"/>
            <a:ext cx="22322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Горючие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1577" y="3296710"/>
            <a:ext cx="22322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Негорючие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77301" y="3016536"/>
            <a:ext cx="1116124" cy="206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25473" y="3016536"/>
            <a:ext cx="1728192" cy="206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081" y="4298982"/>
            <a:ext cx="18000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Слабогорючие (Г1)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0742" y="4298981"/>
            <a:ext cx="20882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Умеренногорючие (Г2)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3610" y="4298983"/>
            <a:ext cx="23402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Нормальногорючие (Г3)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9719" y="4298983"/>
            <a:ext cx="19082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Сильногорючие (Г4)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017121" y="3635264"/>
            <a:ext cx="1103622" cy="596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09249" y="3635264"/>
            <a:ext cx="288032" cy="596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29329" y="3635264"/>
            <a:ext cx="1296144" cy="596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08974" y="3635264"/>
            <a:ext cx="3252803" cy="596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897" y="692696"/>
            <a:ext cx="873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Параметры, характеризующие пожароопасность строительных материалов: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горючесть,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воспламеняемость,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дымообразующая способность,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токсичность продуктов горения.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ля каждого испытания готовят 12 образцов длиной 1000 мм, шириной  190 мм. Толщина образцов должна соответствовать толщине материала, применяемого в реальных условиях.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88" y="177281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Для каждого материала проводят три испытания. Каждое из трёх испытаний заключается в одновременном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исследовании </a:t>
            </a:r>
            <a:r>
              <a:rPr lang="ru-RU" dirty="0">
                <a:latin typeface="Arial" pitchFamily="34" charset="0"/>
                <a:cs typeface="Arial" pitchFamily="34" charset="0"/>
              </a:rPr>
              <a:t>четырёх образцов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8194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Продолжительность воздействия на образец  пламени от источника зажигания должна составлять 10 мин.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717032"/>
            <a:ext cx="8046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Определяют: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температуру дымовых газов,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продолжительность  самостоятельного  горения и (или) тления,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длину повреждения образца,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массу образца до и после испытания.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" y="1700808"/>
            <a:ext cx="8874621" cy="246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7647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Разделение горючих материалов по группам горючести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Воспламеняемость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способность  веществ и материалов к воспламенению.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348880"/>
            <a:ext cx="3960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Горючие строительные материалы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9002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Критическая поверхностная плотность теплового потока</a:t>
            </a:r>
            <a:r>
              <a:rPr lang="ru-RU" dirty="0">
                <a:latin typeface="Arial" pitchFamily="34" charset="0"/>
                <a:cs typeface="Arial" pitchFamily="34" charset="0"/>
              </a:rPr>
              <a:t> (КППТП) - минимальное значение поверхностной плотности теплового потока, при котором возникает устойчивое пламенное горение.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272" y="3089256"/>
            <a:ext cx="3131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</a:rPr>
              <a:t>Трудновоспламеняемые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(В1)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КППТП (кВт/м2) 35 и более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212" y="4242445"/>
            <a:ext cx="31599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</a:rPr>
              <a:t>Умеренновоспламеняемые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(В2)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КППТП от 20 до 35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089255"/>
            <a:ext cx="28083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</a:rPr>
              <a:t>Легковоспламеняемые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(В3)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КППТП менее 20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2718212"/>
            <a:ext cx="1584176" cy="269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4283968" y="2718212"/>
            <a:ext cx="324036" cy="1349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64088" y="2718212"/>
            <a:ext cx="1656184" cy="269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испытаний изготавливают 15 образцов, имеющих форму квадрата, со стороной 165 мм и отклонением минус 5 мм. Толщина образцов должна составлять не более 70 мм. При каждой величине ППТП испытания проводят на трех образцах.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93" y="19168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Первый этап: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величина ППТП 30 кВт/м2,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истечении 15 мин или при воспламенении образца испытание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прекращают.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708920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30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>
            <a:off x="3131840" y="2893586"/>
            <a:ext cx="648072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6056" y="2916386"/>
            <a:ext cx="432048" cy="161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7664" y="31231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воспламенение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3123118"/>
            <a:ext cx="23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ет воспламенения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3645024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9195" y="3645024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40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403648" y="4014356"/>
            <a:ext cx="864096" cy="2067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1620" y="4221088"/>
            <a:ext cx="9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 – В3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– В2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endCxn id="26" idx="0"/>
          </p:cNvCxnSpPr>
          <p:nvPr/>
        </p:nvCxnSpPr>
        <p:spPr>
          <a:xfrm>
            <a:off x="2843808" y="4014356"/>
            <a:ext cx="828092" cy="2067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241517" y="4021397"/>
            <a:ext cx="864096" cy="2067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89489" y="422812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7720" y="4228129"/>
            <a:ext cx="123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– В1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681677" y="4021397"/>
            <a:ext cx="507695" cy="2067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95736" y="3463224"/>
            <a:ext cx="144016" cy="1525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372200" y="3463224"/>
            <a:ext cx="309477" cy="1525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9582" y="479715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349642" y="4575304"/>
            <a:ext cx="144016" cy="1525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76256" y="4777917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50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7178850" y="4590420"/>
            <a:ext cx="129454" cy="1374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05660" y="535888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Прямая со стрелкой 59"/>
          <p:cNvCxnSpPr>
            <a:endCxn id="59" idx="1"/>
          </p:cNvCxnSpPr>
          <p:nvPr/>
        </p:nvCxnSpPr>
        <p:spPr>
          <a:xfrm>
            <a:off x="1502042" y="5260232"/>
            <a:ext cx="103618" cy="283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46021" y="5373216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2051720" y="5546071"/>
            <a:ext cx="216024" cy="762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80012" y="4798684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35 кВт/м2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148064" y="4590420"/>
            <a:ext cx="144016" cy="1525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80012" y="521488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 – В2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– В1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6" grpId="0"/>
      <p:bldP spid="17" grpId="0"/>
      <p:bldP spid="21" grpId="0" animBg="1"/>
      <p:bldP spid="22" grpId="0" animBg="1"/>
      <p:bldP spid="25" grpId="0"/>
      <p:bldP spid="26" grpId="0"/>
      <p:bldP spid="30" grpId="0"/>
      <p:bldP spid="31" grpId="0"/>
      <p:bldP spid="39" grpId="0" animBg="1"/>
      <p:bldP spid="47" grpId="0" animBg="1"/>
      <p:bldP spid="59" grpId="0"/>
      <p:bldP spid="61" grpId="0" animBg="1"/>
      <p:bldP spid="69" grpId="0" animBg="1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классификации материалов по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дымообразующей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способности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используется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коэффициент дымообразования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Коэффициент дымообразования - показатель, характеризующий оптическую плотность дыма, образующегося при пламенном горении или термоокислительной деструкции (тлении) определенного количества твердого вещества (материала) в условиях специальных испытаний.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908980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25503"/>
            <a:ext cx="25202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малой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дымообраз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спос-тью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Д1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Кд до 50 м2/кг (вкл.)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625504"/>
            <a:ext cx="25202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умеренной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дымообраз.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спос-тью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Д2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50-500 м2/кг (вкл.)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625502"/>
            <a:ext cx="25202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высокой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дымообраз.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спос-тью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Д3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Свыше 500 м2/кг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1691680" y="3093646"/>
            <a:ext cx="2016224" cy="407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1960" y="3278312"/>
            <a:ext cx="396044" cy="2226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>
            <a:off x="5292080" y="3093646"/>
            <a:ext cx="2016224" cy="407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Сущность метода определения коэффициента дымообразования заключается в определении оптической плотности дыма, образующегося при горении или тлении известного количества испытуемого вещества или материала, распределенного в заданном объеме.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2701973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711669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9" y="1988840"/>
            <a:ext cx="269875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Показатель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токсичности продуктов горения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- отношение количества материала к единице объема замкнутого пространства, в котором образующиеся при горении материала газообразные продукты вызывают гибель 50% подопытных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животных (Н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CL50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г/м3).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987" y="19888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Значение показателя токсичности продуктов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применяется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сравнительной оценки полимерных материалов, а также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включается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технические условия и стандарты на отделочные и теплоизоляционные материалы.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94435"/>
              </p:ext>
            </p:extLst>
          </p:nvPr>
        </p:nvGraphicFramePr>
        <p:xfrm>
          <a:off x="332995" y="2858718"/>
          <a:ext cx="8424935" cy="3001456"/>
        </p:xfrm>
        <a:graphic>
          <a:graphicData uri="http://schemas.openxmlformats.org/drawingml/2006/table">
            <a:tbl>
              <a:tblPr/>
              <a:tblGrid>
                <a:gridCol w="2767793"/>
                <a:gridCol w="602181"/>
                <a:gridCol w="837979"/>
                <a:gridCol w="847008"/>
                <a:gridCol w="737168"/>
                <a:gridCol w="947819"/>
                <a:gridCol w="532860"/>
                <a:gridCol w="1152127"/>
              </a:tblGrid>
              <a:tr h="307218">
                <a:tc>
                  <a:txBody>
                    <a:bodyPr/>
                    <a:lstStyle/>
                    <a:p>
                      <a:pPr fontAlgn="t"/>
                      <a:endParaRPr lang="ru-RU" sz="1600" dirty="0">
                        <a:effectLst/>
                      </a:endParaRPr>
                    </a:p>
                  </a:txBody>
                  <a:tcPr marL="82290" marR="82290" marT="41145" marB="411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600" dirty="0">
                        <a:effectLst/>
                      </a:endParaRPr>
                    </a:p>
                  </a:txBody>
                  <a:tcPr marL="82290" marR="82290" marT="41145" marB="411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1600" dirty="0">
                        <a:effectLst/>
                      </a:endParaRPr>
                    </a:p>
                  </a:txBody>
                  <a:tcPr marL="82290" marR="82290" marT="41145" marB="411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1600" dirty="0">
                        <a:effectLst/>
                      </a:endParaRPr>
                    </a:p>
                  </a:txBody>
                  <a:tcPr marL="82290" marR="82290" marT="41145" marB="411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1600" dirty="0">
                        <a:effectLst/>
                      </a:endParaRPr>
                    </a:p>
                  </a:txBody>
                  <a:tcPr marL="82290" marR="82290" marT="41145" marB="411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91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 опасности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ase"/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en-US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CL50</a:t>
                      </a:r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</a:t>
                      </a:r>
                      <a:r>
                        <a:rPr lang="en-US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lang="en-US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времени экспозиции, мин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18">
                <a:tc>
                  <a:txBody>
                    <a:bodyPr/>
                    <a:lstStyle/>
                    <a:p>
                      <a:pPr fontAlgn="base"/>
                      <a:endParaRPr lang="ru-RU" sz="1600" dirty="0">
                        <a:solidFill>
                          <a:srgbClr val="2D2D2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</a:rPr>
                        <a:t>5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</a:rPr>
                        <a:t>15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</a:rPr>
                        <a:t>30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</a:rPr>
                        <a:t>60</a:t>
                      </a:r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72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Чрезвычайно </a:t>
                      </a:r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опасные (Т4)</a:t>
                      </a:r>
                      <a:endParaRPr lang="ru-RU" sz="1600" dirty="0">
                        <a:solidFill>
                          <a:srgbClr val="2D2D2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25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17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13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Высокоопасные (Т3)</a:t>
                      </a:r>
                      <a:endParaRPr lang="ru-RU" sz="1600" dirty="0">
                        <a:solidFill>
                          <a:srgbClr val="2D2D2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25-70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17-50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13-40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10-30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Умеренноопасные (Т2)</a:t>
                      </a:r>
                      <a:endParaRPr lang="ru-RU" sz="1600" dirty="0">
                        <a:solidFill>
                          <a:srgbClr val="2D2D2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70-210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50-150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40-120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30-90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41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Малоопасные</a:t>
                      </a:r>
                      <a:r>
                        <a:rPr lang="en-US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Т1</a:t>
                      </a:r>
                      <a:r>
                        <a:rPr lang="en-US" sz="1600" dirty="0" smtClean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solidFill>
                          <a:srgbClr val="2D2D2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Св. 210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Св. 150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Св. 120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Св. 90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3" descr="ГОСТ 12.1.044-89 (ИСО 4589-84) Система стандартов безопасности труда (ССБТ). Пожаровзрывоопасность веществ и материалов. Номенклатура показателей и методы их определения (с Изменением N 1)"/>
          <p:cNvSpPr>
            <a:spLocks noChangeAspect="1" noChangeArrowheads="1"/>
          </p:cNvSpPr>
          <p:nvPr/>
        </p:nvSpPr>
        <p:spPr bwMode="auto">
          <a:xfrm>
            <a:off x="868363" y="1600200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6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8015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Задачи, решаемые путем проведения климатических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и коррозионных испытаний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исследование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климатической и коррозионной стойкости материалов, деталей, узлов и элементов конструкций;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исследование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механических свойств материалов после воздействия атмосферы;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4864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исследование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средств защиты от коррозии, старения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биоповреждений;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48033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прогнозирование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климатической стойкости материалов;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08518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- рекомендации по повышению противокоррозионной защиты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5782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Сущность метода определения показателя токсичности заключается в сжигании исследуемого материала в камере сгорания при заданной плотности теплового потока и выявлении зависимости летального эффекта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образовании газообразных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продуктов горения от массы материала, отнесенной к единице объема экспозиционной камеры.</a:t>
            </a:r>
          </a:p>
        </p:txBody>
      </p:sp>
      <p:pic>
        <p:nvPicPr>
          <p:cNvPr id="5" name="Picture 2" descr="D:\Презентация\картинки к презентации\порош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21703"/>
            <a:ext cx="22406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637311" y="4451773"/>
            <a:ext cx="432048" cy="25202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D:\DOC_файлы\Семинары Презентации\Испытания порошковых красок АМИКА, протоколы\фото для вставки\Сжиг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44" y="3861048"/>
            <a:ext cx="2232248" cy="14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090086" y="2276872"/>
            <a:ext cx="2498138" cy="1203468"/>
          </a:xfrm>
          <a:prstGeom prst="cloudCallout">
            <a:avLst>
              <a:gd name="adj1" fmla="val -22325"/>
              <a:gd name="adj2" fmla="val 82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Picture 3" descr="D:\DOC_файлы\Семинары Презентации\Испытания порошковых красок АМИКА, протоколы\фото для вставки\мыш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85322"/>
            <a:ext cx="1080120" cy="8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352" y="6206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Протоколы испытаний характеристик пожароопасности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полимерных покрытий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AMIKA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71477"/>
              </p:ext>
            </p:extLst>
          </p:nvPr>
        </p:nvGraphicFramePr>
        <p:xfrm>
          <a:off x="421316" y="1556792"/>
          <a:ext cx="8352928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952328"/>
                <a:gridCol w="9361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ПК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AMIKA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пожароопасности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Группа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Протокол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Горючесть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04-52/401П, 16.03.2010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П-ПЛ-1321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Горючесть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04-52/545П, 26.04.2012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Воспламеняемость,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дымообразование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В1,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04-52/400П, 16.03.2010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Воспламеняемость,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дымообразование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В1,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04-52/549П, 12.06.2013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Токсичность продуктов горения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1053, 16.03.2010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Токсичность продуктов горения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1563, 20.04.2012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DOC_файлы\Семинары Презентации\Испытания порошковых красок АМИКА, протоколы\фото для вставки\статическое воздейств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8" y="404663"/>
            <a:ext cx="8745016" cy="58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008" y="141277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Статическое воздействие различных сред и реактивов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0333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Порошковые краски широко применяются в производстве: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_файлы\Семинары Презентации\Испытания порошковых красок АМИКА, протоколы\фото для вставки\кабинет стоматол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1568"/>
            <a:ext cx="5543018" cy="37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_файлы\Семинары Презентации\Испытания порошковых красок АМИКА, протоколы\фото для вставки\трансформа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358036" cy="40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_файлы\Семинары Презентации\Испытания порошковых красок АМИКА, протоколы\фото для вставки\сельскохозяйственная техн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59570"/>
            <a:ext cx="5364088" cy="35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процессе эксплуатации покрытия могут подвергаться воздействию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1208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дезинфицирующих </a:t>
            </a:r>
            <a:r>
              <a:rPr lang="ru-RU" dirty="0">
                <a:latin typeface="Arial" pitchFamily="34" charset="0"/>
                <a:cs typeface="Arial" pitchFamily="34" charset="0"/>
              </a:rPr>
              <a:t>средств,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4413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минерального масла, бензина,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315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агрессивных сред (удобрения, кислоты, щёлочи, растворы солей и т.п.)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932" y="259216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DOC_файлы\Семинары Презентации\Испытания порошковых красок АМИКА, протоколы\фото для вставки\химический стак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2206"/>
            <a:ext cx="1296144" cy="10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3752954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38844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пластинка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DOC_файлы\Семинары Презентации\Испытания порошковых красок АМИКА, протоколы\фото для вставки\эксика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402206"/>
            <a:ext cx="1070220" cy="14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_файлы\Семинары Презентации\Испытания порошковых красок АМИКА, протоколы\фото для вставки\лабораторная печ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3754"/>
            <a:ext cx="2055422" cy="18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1835696" y="3929641"/>
            <a:ext cx="432048" cy="2126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3934681"/>
            <a:ext cx="432048" cy="2126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52120" y="3951349"/>
            <a:ext cx="432048" cy="2126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5050747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окончании испытаний определяют защитные и декоративные свойства покрытий методом сравнения с контрольным образцом невооруженным глазом или с помощью лупы.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5" grpId="0" animBg="1"/>
      <p:bldP spid="16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</a:t>
            </a:r>
            <a:r>
              <a:rPr lang="en-US" dirty="0" smtClean="0">
                <a:solidFill>
                  <a:schemeClr val="bg1"/>
                </a:solidFill>
              </a:rPr>
              <a:t> 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201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Б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933" y="2383895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7932" y="2515421"/>
            <a:ext cx="118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пластинка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748172" y="2176965"/>
            <a:ext cx="1152127" cy="1008112"/>
          </a:xfrm>
          <a:prstGeom prst="star7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8191" y="24194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ватный тампон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стеклянный колп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96" y="2003196"/>
            <a:ext cx="1140279" cy="13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1909" y="294263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Горизонтальное расположение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00101" y="2544360"/>
            <a:ext cx="432048" cy="2733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64606" y="2560099"/>
            <a:ext cx="432048" cy="2733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1798" y="4149080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окончании испытаний определяют защитные и декоративные свойства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покрытий. При осмотре сравнивают участок покрытия, на котором был помещён тампон, с участком покрытия, не подвергавшемся воздействию жидкости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1" grpId="0" animBg="1"/>
      <p:bldP spid="13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8180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5077" y="1474103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5077" y="160562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пластинка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053" y="203283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Горизонтальное расположение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Картинки по запросу лабораторная пипетк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70" y="1062245"/>
            <a:ext cx="1674412" cy="16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137245" y="1628722"/>
            <a:ext cx="432048" cy="2733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59386" y="2294449"/>
            <a:ext cx="225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капель жидкости, 20 мм от края пластины, 20 мм между центрами капель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78904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окончании испытаний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визуально определяют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защитные и декоративные свойства покрытий. При осмотре сравнивают участок покрытия, на котором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была помещена капля,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участком покрытия, не подвергавшемся воздействию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жидкости. При осмотре используют лупу 4х увеличения.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880320" cy="4073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2925"/>
            <a:ext cx="2855998" cy="4038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07" y="1268760"/>
            <a:ext cx="2855998" cy="4038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388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Сводная таблица испытаний порошковых красок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AMIKA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55240"/>
              </p:ext>
            </p:extLst>
          </p:nvPr>
        </p:nvGraphicFramePr>
        <p:xfrm>
          <a:off x="107505" y="808202"/>
          <a:ext cx="892899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Вид испытания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Нормативный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документ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ПК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AMIKA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65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Коррозионные испытания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Общий протокол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37-2, 20.03.2012,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Образцы эпоксидного грунта и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RAL6003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полиэфир.,</a:t>
                      </a:r>
                    </a:p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арт. 00079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116-2,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 01.08.2012,</a:t>
                      </a:r>
                    </a:p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П-ПЛ-1321,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9005, арт.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21111-00055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118-2/3, 01.08.2012,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П-ПЛ-1321,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9005, арт.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24111-00044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118-2/2, 01.08.2012,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П-ПЛ-1321,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9005, арт.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24311-00188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118-2/4, 01.08.2012,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Антик-серебро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П-ЭП-ПЛ-2323 и лак П-ПЛ-1321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119-2, 01.08.2012,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 3003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88/1-2, 25.04.2014,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88/2-2, 25.04.2014,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69499"/>
              </p:ext>
            </p:extLst>
          </p:nvPr>
        </p:nvGraphicFramePr>
        <p:xfrm>
          <a:off x="107504" y="476672"/>
          <a:ext cx="892899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5018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88/3-2, 25.04.2014,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9004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88/3-2, 25.04.2014, 1000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соляному туману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Полиуретан.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2012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гладк.</a:t>
                      </a:r>
                    </a:p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Полиэфир.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2012 арт. 21111-00070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417-2, 15.12.2015, 500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П-ЭП-ПЛ-2323,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1004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304/3, 16.11.2011,</a:t>
                      </a: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соляному туману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Б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П-ЭП-ПЛ-2323,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7037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 304/4, 16.11.2011,</a:t>
                      </a: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 ч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88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Ускоренные климатические испытания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9016 гладкая глянцевая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276, 03.10.2011,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3003 гладкая глянцевая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276/1, 03.10.2011,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7024 гладкая глянцевая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276/2, 03.10.2011,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5018 гладкая глянцевая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276/3, 03.10.2011,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4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OC_файлы\Семинары Презентации\Испытания порошковых красок АМИКА, протоколы\фото для вставки\Коррозия окрашенной поверх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933"/>
            <a:ext cx="8748464" cy="58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931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Коррозионные испытания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1140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стойкости покрытий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воздействию соляного тумана</a:t>
            </a:r>
          </a:p>
        </p:txBody>
      </p:sp>
    </p:spTree>
    <p:extLst>
      <p:ext uri="{BB962C8B-B14F-4D97-AF65-F5344CB8AC3E}">
        <p14:creationId xmlns:p14="http://schemas.microsoft.com/office/powerpoint/2010/main" val="322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5968"/>
              </p:ext>
            </p:extLst>
          </p:nvPr>
        </p:nvGraphicFramePr>
        <p:xfrm>
          <a:off x="107504" y="476672"/>
          <a:ext cx="892899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9004 гладкая глянцевая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276/4, 03.10.2011,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ХЛ2, тип атм.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38-2, 20.03.2012,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тип атм.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П-ПЛ-1321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39-2, 20.03.2012,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Т1, тип атм.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8022 гладкая полуглянцевая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42-2, 22.03.2012,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Т1, тип атм.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61-2, 23.04.2012,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Антик бронза +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лак П-ПЛ-1322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65/1-2,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Антик медь +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лак П-ПЛ-1322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65/2-2,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Антик белый +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лак П-ПЛ-1322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65/3-2,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Антик серебро +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лак П-ПЛ-1322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65/4-2,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6027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63-2,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6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50250"/>
              </p:ext>
            </p:extLst>
          </p:nvPr>
        </p:nvGraphicFramePr>
        <p:xfrm>
          <a:off x="107504" y="476672"/>
          <a:ext cx="892899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УХЛ2, тип атм.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03.05.2012,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лет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 перем. температурам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27037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74-2, 31.05.2012,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циклов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тип атм.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П-ПЛ-1321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RAL </a:t>
                      </a:r>
                      <a:r>
                        <a:rPr lang="ru-RU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9005 муар</a:t>
                      </a:r>
                    </a:p>
                    <a:p>
                      <a:r>
                        <a:rPr lang="ru-RU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24311-00188, 24111-00044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118-2/5, 01.08.2012,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 9016  шагрень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127-2, 29.05.2014,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белый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гладкая глянцевая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1-2, 05.01.2015,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6005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-2, 31.08.2016,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 перем. температурам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27037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бел.муар (цвет 01, АлюминТехно),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7024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муар,</a:t>
                      </a:r>
                    </a:p>
                    <a:p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8028 гладкая,</a:t>
                      </a:r>
                    </a:p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корич.(цвет 02 АлюминТехн),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беж.муар(04 АлюминТехно),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беж.гладк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414-2,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14.12.2015,</a:t>
                      </a:r>
                    </a:p>
                    <a:p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циклов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3003,</a:t>
                      </a:r>
                    </a:p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7024 гладкие глянц.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484/1-2, 31.08.2016,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126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024"/>
              </p:ext>
            </p:extLst>
          </p:nvPr>
        </p:nvGraphicFramePr>
        <p:xfrm>
          <a:off x="107504" y="476672"/>
          <a:ext cx="892899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9017 гладкая глянц.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484/4-2, 31.08.2016,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лет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ХЛ1, УХЛ1,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 атм.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6018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арт. 21111-00190,</a:t>
                      </a:r>
                    </a:p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5005 арт. 21111-00072,</a:t>
                      </a:r>
                    </a:p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5000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арт. 21112-00624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484/5-2, 31.08.2016,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ХЛ1, УХЛ1,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атм.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7035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шагрень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600-2, 22.11.2016,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лет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 покрытия при 40˚С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П-ПЛ-1321,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3003, 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7024, RAL 6005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485-2,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31.08.2016,</a:t>
                      </a:r>
                    </a:p>
                    <a:p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 покрытия при 40˚С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8022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полуглянц.,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8022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полумат.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41-2, 22.03.2012,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  <a:endParaRPr lang="ru-RU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8022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полуглянц.,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8022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полумат.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64-2, 03.05.2012,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циклов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 покрытия при 40˚С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59-2, 23.04.2012,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 покрытия при 40˚С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58-2, 23.04.2012,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87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33534"/>
              </p:ext>
            </p:extLst>
          </p:nvPr>
        </p:nvGraphicFramePr>
        <p:xfrm>
          <a:off x="107504" y="548680"/>
          <a:ext cx="892899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674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1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Влагостойкость покрытия при 40˚С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60-2, 23.04.2012,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 (40±2)˚С и влажность (97±3)%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9.401,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9016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165-2, 08.07.2013,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1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Испытания на пожароопасность красок и покрытий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воспламеняемости покрытия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30402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04-52/400П, 16.03.2010,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В1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Коэффициент дымообразования порошковой краски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12.1.044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воспламеняемости покрытия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30402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04-52/544П, 26.04.2012,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Коэффициент дымообразования порошковой краски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12.1.044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7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горючести покрытия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30244,</a:t>
                      </a:r>
                    </a:p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04-52/401П, 16.03.2010,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357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53317"/>
              </p:ext>
            </p:extLst>
          </p:nvPr>
        </p:nvGraphicFramePr>
        <p:xfrm>
          <a:off x="107504" y="476672"/>
          <a:ext cx="892899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горючести покрытия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30244,</a:t>
                      </a:r>
                    </a:p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04-52/545П, 26.04.2012,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Токсичность продуктов горения краски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12.1.044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1053, 16.03.2010,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Токсичность продуктов горения краски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12.1.044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1563, 20.04.2012,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Статическое воздействие сред и реактивов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Воды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NaCl,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10%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H2SO4,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5%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8022 </a:t>
                      </a: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полумат.,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8022 </a:t>
                      </a: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полуглянц.</a:t>
                      </a:r>
                      <a:endParaRPr lang="ru-RU" sz="14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01/12, 30.03.2012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- 1000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- 720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- 500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 воздействию дез.растворов: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«Полидэз», 5%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«Хлороцид», 0,3%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«Хлордэз», 0,3%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«Пероксин плюс», 5%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бело-голубая гладкая глянцевая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05/14, 27.05.2014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168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51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15307"/>
              </p:ext>
            </p:extLst>
          </p:nvPr>
        </p:nvGraphicFramePr>
        <p:xfrm>
          <a:off x="107504" y="476672"/>
          <a:ext cx="892899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покрытия к статическому воздействию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NaOH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H2SO4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8022 глад. глянц.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03/14, 27.05.2014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- 24 ч,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покрытия к статическому воздействию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NaOH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H2SO4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7035 шагрень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02/14, 27.05.2014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- 96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покрытия к статическому воздействию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NaOH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H2SO4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белая гладк. глянц.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04/14, 27.05.2014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- 168 ч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 дезактивирующего р-ра 20-30 г/л азотной кислоты, 3-5 г/л щавелевой к-ты при (40-45)˚С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гладк. глянц., образцы покрытий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15/14, 10.11.2014,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ч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38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67053"/>
              </p:ext>
            </p:extLst>
          </p:nvPr>
        </p:nvGraphicFramePr>
        <p:xfrm>
          <a:off x="107504" y="476672"/>
          <a:ext cx="892899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 дезактивирующего р-ра 20-30 г/л азотной кислоты, 3-5 г/л щавелевой к-ты при (40-45)˚С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7034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гладк. глянц.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/14, 10.11.2014,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 дезактивирующего р-ра 20-30 г/л азотной кислоты, 3-5 г/л щавелевой к-ты при (40-45)˚С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1015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/14, 10.11.2014,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 дезактивирующего р-ра 20-30 г/л азотной кислоты, 3-5 г/л щавелевой к-ты при (40-45)˚С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1001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/14, 10.11.2014,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ч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50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88911"/>
              </p:ext>
            </p:extLst>
          </p:nvPr>
        </p:nvGraphicFramePr>
        <p:xfrm>
          <a:off x="107504" y="476672"/>
          <a:ext cx="892899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раствору состава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гексаметафосфат натрия 3,45 г/л, сульфонол 1,5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г/л, щавелевая к-та 5 г/л при 80±2˚С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7035 шагрень глянцевая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16/14, 03.12.2014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действию трансформаторного масла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при 115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˚С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при 95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9016 шагрень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193-2, 22.08.2014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- 24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- 240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статическому воздействию воды при 20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±2˚С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7008 гладк. матовая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13/15, 20.05.2015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5304 ч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статическому воздействию воды при 20±2˚С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5005 гладк. матовая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14/15, 20.05.2015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5304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96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3667"/>
              </p:ext>
            </p:extLst>
          </p:nvPr>
        </p:nvGraphicFramePr>
        <p:xfrm>
          <a:off x="107504" y="476672"/>
          <a:ext cx="892899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статическому воздействию воды при 20±2˚С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5010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15/15, 20.05.2015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5304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статическому воздействию воды при 20±2˚С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2001 гладк. матовая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16/15, 20.05.2015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5304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статическому воздействию воды при 20±2˚С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Pantone 5405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гладк. матовая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17/15, 20.05.2015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5304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действию трансформаторного масла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при 95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2012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49/15, 20.11.2015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трансформатор-ного масла ТКП,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индустр. масла,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бензина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2012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21/16, 28.03.2016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76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46665"/>
              </p:ext>
            </p:extLst>
          </p:nvPr>
        </p:nvGraphicFramePr>
        <p:xfrm>
          <a:off x="107504" y="476672"/>
          <a:ext cx="892899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трансформатор-ного масла ТКП,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индустр. масла,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бензина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35-40˚С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3022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20/16, 28.03.2016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- 2328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воздействию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р-ра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NaCl, 3%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П-ЭП-ПЛ-2323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2008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44/16, 27.07.2016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552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552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Стойкость покрытия к статич. воздейст-вию воды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9.407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9016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шагрень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37/17, 11.05.2017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374 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Стойкость к воздействию переменных температур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Воздействие переменных температур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27037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белый муар (цвет 01 АлюминТехно),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7024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муар, 8028 гладк. глянц., коричн. (цвет 02 АлюминТехно), беж. муар (цвет 04 АлюминТехно), беж.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414-2, 14.12.2015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циклов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2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Камера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соляного тумана</a:t>
            </a:r>
          </a:p>
        </p:txBody>
      </p:sp>
      <p:pic>
        <p:nvPicPr>
          <p:cNvPr id="1026" name="Picture 2" descr="D:\DOC_файлы\Семинары Презентации\Испытания порошковых красок АМИКА, протоколы\фото для вставки\камера SC_4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4" y="1268760"/>
            <a:ext cx="3614889" cy="46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26876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Непрерывное распыление раствора  хлористого натрия с концентрацией конденсата 50±5 г/дм3,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рН 6.5-7.2,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температура 35±2˚С.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60094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Скорость оседания тумана такова, что средний объём раствора, собираемого за 16 часов с 80 м2 горизонтальной поверхности составляет 1.0-2.0 см3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 1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час.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3924387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Дополнительно: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оборудование для подачи в камеру коррозионно-активной среды, содержащей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сернистый газ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5±1 мг/м3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(имитация воздействия промышленной атмосферы).</a:t>
            </a:r>
          </a:p>
        </p:txBody>
      </p:sp>
    </p:spTree>
    <p:extLst>
      <p:ext uri="{BB962C8B-B14F-4D97-AF65-F5344CB8AC3E}">
        <p14:creationId xmlns:p14="http://schemas.microsoft.com/office/powerpoint/2010/main" val="30006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83239"/>
              </p:ext>
            </p:extLst>
          </p:nvPr>
        </p:nvGraphicFramePr>
        <p:xfrm>
          <a:off x="107504" y="1340768"/>
          <a:ext cx="89289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944216"/>
                <a:gridCol w="1656184"/>
                <a:gridCol w="2592288"/>
                <a:gridCol w="223224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6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Воздействие переменных температур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 27037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П-ПЛ-1321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гладк. глянц.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60/16, 23.09.2016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 циклов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156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ЛАКОКРАСОЧНЫЕ МАТЕРИАЛЫ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Data\Nataly\Z_КЛ\_МАВ\презентация\Finis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-55668"/>
            <a:ext cx="9180000" cy="6913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ул., Строителей,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6, 222720, г. Дзержинск, Минская обл., Беларусь 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тел.: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+375 29 660 50 18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(velcom)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+375 29 507 60 56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(МТС)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тел./факс: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+375 1716 56 056,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info@mav.by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www.mav.by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726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Проведение испытаний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(метод Б, ГОСТ 9.401)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55576" y="1663485"/>
            <a:ext cx="432048" cy="12961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547664" y="1519469"/>
            <a:ext cx="432048" cy="12961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187624" y="1519469"/>
            <a:ext cx="792088" cy="14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55576" y="2798686"/>
            <a:ext cx="792088" cy="14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75656" y="180750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23728" y="2167541"/>
            <a:ext cx="1080120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338158" y="1502383"/>
            <a:ext cx="432048" cy="12961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978118" y="1502383"/>
            <a:ext cx="792088" cy="14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546070" y="2781600"/>
            <a:ext cx="792088" cy="14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266150" y="179041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546070" y="1646399"/>
            <a:ext cx="432048" cy="12961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22134" y="1879509"/>
            <a:ext cx="72008" cy="72008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851920" y="1879509"/>
            <a:ext cx="576064" cy="72008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носка 1 26"/>
          <p:cNvSpPr/>
          <p:nvPr/>
        </p:nvSpPr>
        <p:spPr>
          <a:xfrm>
            <a:off x="5508104" y="1146654"/>
            <a:ext cx="3384376" cy="1562265"/>
          </a:xfrm>
          <a:prstGeom prst="borderCallout1">
            <a:avLst>
              <a:gd name="adj1" fmla="val 1314"/>
              <a:gd name="adj2" fmla="val 456"/>
              <a:gd name="adj3" fmla="val 49275"/>
              <a:gd name="adj4" fmla="val -202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Перпендикулярный или крестообразный надрез (по диагонали пластины), не доводя до края 20 мм. Расстояние между надрезами при перпендикуляр. надрезе 20 мм.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Ширина надреза 0,5 мм.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_файлы\Семинары Презентации\Испытания порошковых красок АМИКА, протоколы\фото для вставки\камера соляного тума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59" y="3717032"/>
            <a:ext cx="1967990" cy="20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Выгнутая вправо стрелка 27"/>
          <p:cNvSpPr/>
          <p:nvPr/>
        </p:nvSpPr>
        <p:spPr>
          <a:xfrm>
            <a:off x="5358156" y="2781601"/>
            <a:ext cx="581995" cy="1636514"/>
          </a:xfrm>
          <a:prstGeom prst="curved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5796136" y="4221088"/>
            <a:ext cx="3096344" cy="1800199"/>
          </a:xfrm>
          <a:prstGeom prst="borderCallout1">
            <a:avLst>
              <a:gd name="adj1" fmla="val 97687"/>
              <a:gd name="adj2" fmla="val -1376"/>
              <a:gd name="adj3" fmla="val 52439"/>
              <a:gd name="adj4" fmla="val -160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20˚±5˚ к вертикали испыт. поверхностью вверх, не менее 20 мм друг от друга, не менее 100 мм от стенок, не менее     200 мм от дна.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35±2˚С, конц-ция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50±5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г/дм3, не менее 240 часов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2195736" y="4581128"/>
            <a:ext cx="1008112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4355812"/>
            <a:ext cx="176707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Распространение коррозии от надреза в мм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17182"/>
              </p:ext>
            </p:extLst>
          </p:nvPr>
        </p:nvGraphicFramePr>
        <p:xfrm>
          <a:off x="683568" y="1340768"/>
          <a:ext cx="7992888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96144"/>
                <a:gridCol w="158417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AMIKA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Стойкость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 солевому туману, ч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Распростра-нение коррозии от надреза, мм, не более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Протокол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RAL1004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304/3 от 16.11.2011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7037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П-ЭП-ПЛ-2323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304/4 от 16.11.2017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9005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муар, арт.24111-00044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118-2/2 от 01.08.2012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9005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муар, арт.24311-00188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118-2/4 от 01.08.2012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9005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арт. 21111-00055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118-2/3 от 01.08.2012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протокол П-ПЛ-1321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37-2 от 20.03.2012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RAL 3003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88/1-2 от 25.04.2014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П-ПЛ-1321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RAL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7024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88/2-2 от 25.04.2014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7333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Протоколы испытаний на стойкость к соляному туману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5295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25" y="1365262"/>
            <a:ext cx="2739275" cy="3873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25858" cy="385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5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ИСПЫТАНИЯ ПЛКМ </a:t>
            </a:r>
            <a:r>
              <a:rPr lang="en-US" dirty="0" smtClean="0">
                <a:solidFill>
                  <a:schemeClr val="bg1"/>
                </a:solidFill>
              </a:rPr>
              <a:t>AMIKA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 descr="D:\DOC_файлы\Семинары Презентации\Испытания порошковых красок АМИКА, протоколы\фото для вставки\Картинка с погодными фактор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710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9168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Ускоренные климатические испытания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4389</Words>
  <Application>Microsoft Office PowerPoint</Application>
  <PresentationFormat>Экран (4:3)</PresentationFormat>
  <Paragraphs>1094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ИСПЫТАНИЯ ПЛКМ AMIKA</vt:lpstr>
      <vt:lpstr>ЛАКОКРАСОЧНЫЕ МАТЕРИАЛЫ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211</cp:revision>
  <dcterms:created xsi:type="dcterms:W3CDTF">2011-10-04T08:38:36Z</dcterms:created>
  <dcterms:modified xsi:type="dcterms:W3CDTF">2020-02-19T07:06:43Z</dcterms:modified>
</cp:coreProperties>
</file>